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5143500" type="screen16x9"/>
  <p:notesSz cx="6802438" cy="9934575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3957" autoAdjust="0"/>
  </p:normalViewPr>
  <p:slideViewPr>
    <p:cSldViewPr showGuides="1">
      <p:cViewPr>
        <p:scale>
          <a:sx n="100" d="100"/>
          <a:sy n="100" d="100"/>
        </p:scale>
        <p:origin x="-246" y="-516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1462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5" y="4718923"/>
            <a:ext cx="5441950" cy="4470559"/>
          </a:xfrm>
          <a:prstGeom prst="rect">
            <a:avLst/>
          </a:prstGeom>
        </p:spPr>
        <p:txBody>
          <a:bodyPr vert="horz" lIns="91504" tIns="45752" rIns="91504" bIns="457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6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1462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4AD269-883B-4FA7-91A2-7D9D6CC143D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7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5009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0AD2-D939-46C0-9A9A-67EB9F295EB5}" type="datetime1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5" y="20480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11CA-ABA1-4F5C-8A5F-B0B794B0FAB3}" type="datetime1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5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8D8-65CB-4ECF-A318-6BB4D05C6674}" type="datetime1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0CF-92FB-4410-9047-3BC254073C9A}" type="datetime1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84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A062-78ED-4C9C-A492-14507572A2B8}" type="datetime1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56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78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6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19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6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20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6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20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6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20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56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1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57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57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99B9-CE4B-49FD-B3CD-9B24EE545002}" type="datetime1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202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DC4F-F419-4A78-A3AB-F5C63D4E3CCB}" type="datetime1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75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>
          <a:xfrm>
            <a:off x="1475656" y="425296"/>
            <a:ext cx="7128792" cy="936104"/>
          </a:xfrm>
        </p:spPr>
        <p:txBody>
          <a:bodyPr vert="horz" lIns="81630" tIns="40815" rIns="81630" bIns="40815" rtlCol="0" anchor="ctr">
            <a:no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Федеральная налоговая служба </a:t>
            </a:r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информирует: </a:t>
            </a: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3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ЕНВД </a:t>
            </a:r>
            <a:r>
              <a:rPr lang="ru-RU" sz="3000" dirty="0">
                <a:solidFill>
                  <a:srgbClr val="C00000"/>
                </a:solidFill>
                <a:latin typeface="Arial Narrow" panose="020B0606020202030204" pitchFamily="34" charset="0"/>
              </a:rPr>
              <a:t>с </a:t>
            </a:r>
            <a:r>
              <a:rPr lang="ru-RU" sz="3000" dirty="0">
                <a:solidFill>
                  <a:srgbClr val="C00000"/>
                </a:solidFill>
                <a:latin typeface="Arial Narrow" panose="020B0606020202030204" pitchFamily="34" charset="0"/>
              </a:rPr>
              <a:t>1 января 2021 года не </a:t>
            </a:r>
            <a:r>
              <a:rPr lang="ru-RU" sz="3000" dirty="0">
                <a:solidFill>
                  <a:srgbClr val="C00000"/>
                </a:solidFill>
                <a:latin typeface="Arial Narrow" panose="020B0606020202030204" pitchFamily="34" charset="0"/>
              </a:rPr>
              <a:t>применяется</a:t>
            </a:r>
            <a:endParaRPr lang="ru-RU" sz="30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66446"/>
            <a:ext cx="78488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spcBef>
                <a:spcPts val="600"/>
              </a:spcBef>
            </a:pP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В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соответствии с Федеральным законом от 29.06.2012 № 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97-ФЗ 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система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налогообложения в виде единого налога на вмененный доход (ЕНВД) с 1 января 2021 года не 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применяется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.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indent="180000" algn="just">
              <a:spcBef>
                <a:spcPts val="600"/>
              </a:spcBef>
            </a:pP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Налогоплательщики,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применявшие ЕНВД, могут перейти на следующие режимы налогообложения:</a:t>
            </a:r>
          </a:p>
          <a:p>
            <a:pPr indent="180000" algn="just">
              <a:spcBef>
                <a:spcPts val="600"/>
              </a:spcBef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1) 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организации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и индивидуальные предприниматели – на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упрощённую систему </a:t>
            </a:r>
            <a:r>
              <a:rPr lang="ru-RU" sz="14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налогообложения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;</a:t>
            </a:r>
          </a:p>
          <a:p>
            <a:pPr indent="180000" algn="just">
              <a:spcBef>
                <a:spcPts val="600"/>
              </a:spcBef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2) индивидуальные предприниматели, привлекающие при осуществлении своей деятельности не более 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/>
            </a:r>
            <a:b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</a:b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15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работников, могут перейти на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патентную систему налогообложения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; </a:t>
            </a:r>
          </a:p>
          <a:p>
            <a:pPr indent="180000" algn="just">
              <a:spcBef>
                <a:spcPts val="600"/>
              </a:spcBef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3) индивидуальные предприниматели, не имеющие наемных работников, могут перейти на применение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налога на профессиональный доход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. </a:t>
            </a:r>
          </a:p>
          <a:p>
            <a:pPr indent="180000" algn="just">
              <a:spcBef>
                <a:spcPts val="600"/>
              </a:spcBef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Организации и индивидуальные предприниматели при применении указанных режимов освобождаются от уплаты тех же налогов, что и при ЕНВД (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налога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 прибыль 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организаций, налога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 добавленную стоимость, 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налога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 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имущество, налога на доходы физических лиц).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indent="180000" algn="just">
              <a:spcBef>
                <a:spcPts val="600"/>
              </a:spcBef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Информация о существующих режимах налогообложения размещена на сайте ФНС России </a:t>
            </a:r>
            <a:r>
              <a:rPr lang="ru-RU" sz="14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www.nalog.ru</a:t>
            </a:r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.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2" name="Picture 2" descr="C:\Users\5400-00-064\Documents\фирменный_стиль\Герб на прозрачном поле\Новый герб 100х100красн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3518"/>
            <a:ext cx="792088" cy="81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56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3" grpId="0"/>
    </p:bld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3795</TotalTime>
  <Words>71</Words>
  <Application>Microsoft Office PowerPoint</Application>
  <PresentationFormat>Экран (16:9)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Present_FNS2012_16-9</vt:lpstr>
      <vt:lpstr>Федеральная налоговая служба информирует:  ЕНВД с 1 января 2021 года не применяется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Суровикина Евгения Геннадьевна</dc:creator>
  <cp:lastModifiedBy>Ботвиновская Ольга Владимировна</cp:lastModifiedBy>
  <cp:revision>430</cp:revision>
  <cp:lastPrinted>2019-12-10T04:40:12Z</cp:lastPrinted>
  <dcterms:created xsi:type="dcterms:W3CDTF">2017-05-17T06:35:40Z</dcterms:created>
  <dcterms:modified xsi:type="dcterms:W3CDTF">2020-03-18T06:27:10Z</dcterms:modified>
</cp:coreProperties>
</file>